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media/image5.jpg" ContentType="image/jpg"/>
  <Override PartName="/ppt/media/image6.jpg" ContentType="image/jpg"/>
  <Override PartName="/ppt/media/image7.jpg" ContentType="image/jpg"/>
  <Override PartName="/ppt/media/image9.jpg" ContentType="image/jpg"/>
  <Override PartName="/ppt/media/image11.jpg" ContentType="image/jpg"/>
  <Override PartName="/ppt/media/image13.jpg" ContentType="image/jpg"/>
  <Override PartName="/ppt/media/image14.jpg" ContentType="image/jpg"/>
  <Override PartName="/ppt/media/image15.jpg" ContentType="image/jpg"/>
  <Override PartName="/ppt/media/image18.jpg" ContentType="image/jpg"/>
  <Override PartName="/ppt/media/image19.jpg" ContentType="image/jpg"/>
  <Override PartName="/ppt/media/image20.jpg" ContentType="image/jpg"/>
  <Override PartName="/ppt/media/image21.jpg" ContentType="image/jpg"/>
  <Override PartName="/ppt/media/image22.jpg" ContentType="image/jpg"/>
  <Override PartName="/ppt/media/image23.jpg" ContentType="image/jpg"/>
  <Override PartName="/ppt/media/image24.jpg" ContentType="image/jpg"/>
  <Override PartName="/ppt/media/image26.jpg" ContentType="image/jpg"/>
  <Override PartName="/ppt/media/image27.jpg" ContentType="image/jpg"/>
  <Override PartName="/ppt/media/image28.jpg" ContentType="image/jpg"/>
  <Override PartName="/ppt/media/image29.jpg" ContentType="image/jpg"/>
  <Override PartName="/ppt/media/image30.jpg" ContentType="image/jpg"/>
  <Override PartName="/ppt/media/image31.jpg" ContentType="image/jpg"/>
  <Override PartName="/ppt/media/image32.jpg" ContentType="image/jpg"/>
  <Override PartName="/ppt/media/image33.jpg" ContentType="image/jpg"/>
  <Override PartName="/ppt/media/image34.jpg" ContentType="image/jpg"/>
  <Override PartName="/ppt/media/image35.jpg" ContentType="image/jpg"/>
  <Override PartName="/ppt/media/image36.jpg" ContentType="image/jpg"/>
  <Override PartName="/ppt/media/image37.jpg" ContentType="image/jpg"/>
  <Override PartName="/ppt/media/image38.jpg" ContentType="image/jpg"/>
  <Override PartName="/ppt/media/image39.jpg" ContentType="image/jpg"/>
  <Override PartName="/ppt/media/image40.jpg" ContentType="image/jpg"/>
  <Override PartName="/ppt/media/image41.jpg" ContentType="image/jpg"/>
  <Override PartName="/ppt/media/image42.jpg" ContentType="image/jpg"/>
  <Override PartName="/ppt/media/image43.jpg" ContentType="image/jpg"/>
  <Override PartName="/ppt/media/image45.jpg" ContentType="image/jpg"/>
  <Override PartName="/ppt/media/image46.jpg" ContentType="image/jpg"/>
  <Override PartName="/ppt/media/image48.jpg" ContentType="image/jpg"/>
  <Override PartName="/ppt/media/image50.jpg" ContentType="image/jpg"/>
  <Override PartName="/ppt/media/image53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6" r:id="rId1"/>
  </p:sld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3" r:id="rId16"/>
    <p:sldId id="274" r:id="rId17"/>
    <p:sldId id="275" r:id="rId18"/>
    <p:sldId id="277" r:id="rId19"/>
    <p:sldId id="279" r:id="rId20"/>
    <p:sldId id="280" r:id="rId21"/>
    <p:sldId id="282" r:id="rId22"/>
    <p:sldId id="284" r:id="rId23"/>
    <p:sldId id="285" r:id="rId24"/>
    <p:sldId id="286" r:id="rId25"/>
    <p:sldId id="287" r:id="rId26"/>
    <p:sldId id="290" r:id="rId27"/>
    <p:sldId id="288" r:id="rId28"/>
    <p:sldId id="291" r:id="rId29"/>
    <p:sldId id="292" r:id="rId30"/>
    <p:sldId id="293" r:id="rId31"/>
    <p:sldId id="294" r:id="rId32"/>
    <p:sldId id="295" r:id="rId33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50" d="100"/>
          <a:sy n="150" d="100"/>
        </p:scale>
        <p:origin x="1416" y="12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97310" y="3431456"/>
            <a:ext cx="8008376" cy="1995949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l">
              <a:defRPr sz="36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7310" y="5437236"/>
            <a:ext cx="8001000" cy="904568"/>
          </a:xfrm>
        </p:spPr>
        <p:txBody>
          <a:bodyPr>
            <a:normAutofit/>
          </a:bodyPr>
          <a:lstStyle>
            <a:lvl1pPr marL="0" indent="0" algn="l">
              <a:buNone/>
              <a:defRPr sz="2800" b="0" i="0">
                <a:solidFill>
                  <a:srgbClr val="00B0F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292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26019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823800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tr-TR" smtClean="0"/>
              <a:t>‹#›</a:t>
            </a:fld>
            <a:endParaRPr lang="tr-TR"/>
          </a:p>
        </p:txBody>
      </p:sp>
      <p:pic>
        <p:nvPicPr>
          <p:cNvPr id="7" name="Picture 6" descr="E:\websites\free-power-point-templates\2012\logos.png">
            <a:extLst>
              <a:ext uri="{FF2B5EF4-FFF2-40B4-BE49-F238E27FC236}">
                <a16:creationId xmlns:a16="http://schemas.microsoft.com/office/drawing/2014/main" id="{08B89D22-1D6E-450B-881F-4D2A4C527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08475" y="3101618"/>
            <a:ext cx="1463784" cy="702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43621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303907" y="466470"/>
            <a:ext cx="4536185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22381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0190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572" y="456432"/>
            <a:ext cx="8259098" cy="1018035"/>
          </a:xfrm>
        </p:spPr>
        <p:txBody>
          <a:bodyPr>
            <a:normAutofit/>
          </a:bodyPr>
          <a:lstStyle>
            <a:lvl1pPr algn="l">
              <a:defRPr sz="3600" baseline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714" y="1671485"/>
            <a:ext cx="8246070" cy="4699815"/>
          </a:xfrm>
        </p:spPr>
        <p:txBody>
          <a:bodyPr/>
          <a:lstStyle>
            <a:lvl1pPr algn="l">
              <a:defRPr sz="2800">
                <a:solidFill>
                  <a:schemeClr val="tx2">
                    <a:lumMod val="50000"/>
                  </a:schemeClr>
                </a:solidFill>
              </a:defRPr>
            </a:lvl1pPr>
            <a:lvl2pPr algn="l"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 algn="l"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 algn="l"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 algn="l"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9936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366" y="542050"/>
            <a:ext cx="6474869" cy="967132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072" y="1524001"/>
            <a:ext cx="6496665" cy="4727329"/>
          </a:xfrm>
        </p:spPr>
        <p:txBody>
          <a:bodyPr/>
          <a:lstStyle>
            <a:lvl1pPr>
              <a:defRPr sz="28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65213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5309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37009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67" y="568672"/>
            <a:ext cx="8093365" cy="1018033"/>
          </a:xfrm>
        </p:spPr>
        <p:txBody>
          <a:bodyPr>
            <a:normAutofit/>
          </a:bodyPr>
          <a:lstStyle>
            <a:lvl1pPr algn="l">
              <a:defRPr sz="3600" baseline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2131" y="1951707"/>
            <a:ext cx="4040188" cy="639763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131" y="2581569"/>
            <a:ext cx="4040188" cy="3035059"/>
          </a:xfrm>
        </p:spPr>
        <p:txBody>
          <a:bodyPr/>
          <a:lstStyle>
            <a:lvl1pPr algn="ctr">
              <a:defRPr sz="2400">
                <a:solidFill>
                  <a:schemeClr val="tx2">
                    <a:lumMod val="50000"/>
                  </a:schemeClr>
                </a:solidFill>
              </a:defRPr>
            </a:lvl1pPr>
            <a:lvl2pPr algn="ctr">
              <a:defRPr sz="2000">
                <a:solidFill>
                  <a:schemeClr val="tx2">
                    <a:lumMod val="50000"/>
                  </a:schemeClr>
                </a:solidFill>
              </a:defRPr>
            </a:lvl2pPr>
            <a:lvl3pPr algn="ctr"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algn="ctr"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algn="ctr">
              <a:defRPr sz="16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7253" y="1951707"/>
            <a:ext cx="4041775" cy="639763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57253" y="2581569"/>
            <a:ext cx="4041775" cy="3035059"/>
          </a:xfrm>
        </p:spPr>
        <p:txBody>
          <a:bodyPr/>
          <a:lstStyle>
            <a:lvl1pPr algn="ctr">
              <a:defRPr sz="2400">
                <a:solidFill>
                  <a:schemeClr val="tx2">
                    <a:lumMod val="50000"/>
                  </a:schemeClr>
                </a:solidFill>
              </a:defRPr>
            </a:lvl1pPr>
            <a:lvl2pPr algn="ctr">
              <a:defRPr sz="2000">
                <a:solidFill>
                  <a:schemeClr val="tx2">
                    <a:lumMod val="50000"/>
                  </a:schemeClr>
                </a:solidFill>
              </a:defRPr>
            </a:lvl2pPr>
            <a:lvl3pPr algn="ctr"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algn="ctr"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algn="ctr">
              <a:defRPr sz="16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60710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91059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8399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25941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tr-TR" smtClean="0"/>
              <a:t>‹#›</a:t>
            </a:fld>
            <a:endParaRPr lang="tr-T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E867DF-3DCA-4725-94F0-F2B6BD747A82}"/>
              </a:ext>
            </a:extLst>
          </p:cNvPr>
          <p:cNvSpPr txBox="1"/>
          <p:nvPr/>
        </p:nvSpPr>
        <p:spPr>
          <a:xfrm>
            <a:off x="-9150" y="6951663"/>
            <a:ext cx="8389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This presentation uses a free template provided by FPPT.com</a:t>
            </a: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www.free-power-point-templates.com</a:t>
            </a:r>
          </a:p>
        </p:txBody>
      </p:sp>
    </p:spTree>
    <p:extLst>
      <p:ext uri="{BB962C8B-B14F-4D97-AF65-F5344CB8AC3E}">
        <p14:creationId xmlns:p14="http://schemas.microsoft.com/office/powerpoint/2010/main" val="4274660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229283A4-B96B-4527-98F2-73DEFF8639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310" y="3962400"/>
            <a:ext cx="8008376" cy="1465005"/>
          </a:xfrm>
        </p:spPr>
        <p:txBody>
          <a:bodyPr/>
          <a:lstStyle/>
          <a:p>
            <a:r>
              <a:rPr lang="tr-TR" b="1" spc="-20" dirty="0">
                <a:cs typeface="Calibri"/>
              </a:rPr>
              <a:t>Laboratuvar Güvenlik </a:t>
            </a:r>
            <a:br>
              <a:rPr lang="tr-TR" dirty="0">
                <a:cs typeface="Calibri"/>
              </a:rPr>
            </a:br>
            <a:endParaRPr lang="tr-TR" dirty="0"/>
          </a:p>
        </p:txBody>
      </p:sp>
      <p:sp>
        <p:nvSpPr>
          <p:cNvPr id="5" name="Alt Başlık 4">
            <a:extLst>
              <a:ext uri="{FF2B5EF4-FFF2-40B4-BE49-F238E27FC236}">
                <a16:creationId xmlns:a16="http://schemas.microsoft.com/office/drawing/2014/main" id="{0F1B79E4-B526-4741-94D9-9A75F02B84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/>
              <a:t>Prof. Dr. N. Oya </a:t>
            </a:r>
            <a:r>
              <a:rPr lang="tr-TR" dirty="0" err="1"/>
              <a:t>SaN</a:t>
            </a:r>
            <a:r>
              <a:rPr lang="tr-TR" dirty="0"/>
              <a:t> KESKİN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534109"/>
            <a:ext cx="768477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3535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Calibri"/>
                <a:cs typeface="Calibri"/>
              </a:rPr>
              <a:t>6-</a:t>
            </a:r>
            <a:r>
              <a:rPr lang="tr-TR" sz="2800" spc="-5" dirty="0">
                <a:latin typeface="Calibri"/>
                <a:cs typeface="Calibri"/>
              </a:rPr>
              <a:t>Saçlar arkadan toplanmalıdır. 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47800" y="2971800"/>
            <a:ext cx="5867400" cy="2895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5940" y="1552003"/>
            <a:ext cx="7652384" cy="456535"/>
          </a:xfrm>
          <a:prstGeom prst="rect">
            <a:avLst/>
          </a:prstGeom>
        </p:spPr>
        <p:txBody>
          <a:bodyPr vert="horz" wrap="square" lIns="0" tIns="863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80"/>
              </a:spcBef>
            </a:pPr>
            <a:r>
              <a:rPr sz="2400" spc="-5" dirty="0">
                <a:latin typeface="Arial"/>
                <a:cs typeface="Arial"/>
              </a:rPr>
              <a:t>7- </a:t>
            </a:r>
            <a:r>
              <a:rPr lang="tr-TR" sz="2400" spc="-5" dirty="0">
                <a:latin typeface="Arial"/>
                <a:cs typeface="Arial"/>
              </a:rPr>
              <a:t>Yemek yenilmez-su içilmez….</a:t>
            </a:r>
            <a:r>
              <a:rPr sz="2000" spc="-5" dirty="0">
                <a:latin typeface="Arial"/>
                <a:cs typeface="Arial"/>
              </a:rPr>
              <a:t>.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85800" y="2971800"/>
            <a:ext cx="8001000" cy="3429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5940" y="1526970"/>
            <a:ext cx="7882890" cy="1507464"/>
          </a:xfrm>
          <a:prstGeom prst="rect">
            <a:avLst/>
          </a:prstGeom>
        </p:spPr>
        <p:txBody>
          <a:bodyPr vert="horz" wrap="square" lIns="0" tIns="958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5"/>
              </a:spcBef>
            </a:pPr>
            <a:r>
              <a:rPr sz="2800" spc="-5" dirty="0">
                <a:latin typeface="Calibri"/>
                <a:cs typeface="Calibri"/>
              </a:rPr>
              <a:t>8- </a:t>
            </a:r>
            <a:r>
              <a:rPr lang="tr-TR" sz="2800" spc="-5" dirty="0">
                <a:latin typeface="Calibri"/>
                <a:cs typeface="Calibri"/>
              </a:rPr>
              <a:t>Eller için gereken güvenlik alınmalıdır; </a:t>
            </a:r>
          </a:p>
          <a:p>
            <a:pPr marL="12700">
              <a:lnSpc>
                <a:spcPct val="100000"/>
              </a:lnSpc>
              <a:spcBef>
                <a:spcPts val="755"/>
              </a:spcBef>
            </a:pPr>
            <a:r>
              <a:rPr lang="tr-TR" sz="2800" spc="-5" dirty="0">
                <a:latin typeface="Calibri"/>
                <a:cs typeface="Calibri"/>
              </a:rPr>
              <a:t>   Eller girmeden önce ve sonra yıkanmalı </a:t>
            </a:r>
            <a:endParaRPr sz="2400" dirty="0">
              <a:latin typeface="Calibri"/>
              <a:cs typeface="Calibri"/>
            </a:endParaRPr>
          </a:p>
          <a:p>
            <a:pPr marL="12065">
              <a:lnSpc>
                <a:spcPct val="100000"/>
              </a:lnSpc>
              <a:spcBef>
                <a:spcPts val="620"/>
              </a:spcBef>
              <a:tabLst>
                <a:tab pos="174625" algn="l"/>
              </a:tabLst>
            </a:pPr>
            <a:endParaRPr sz="24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876800" y="3429000"/>
            <a:ext cx="3810000" cy="2971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66800" y="3476026"/>
            <a:ext cx="2514600" cy="13781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62000" y="5105400"/>
            <a:ext cx="2971800" cy="1447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5940" y="1340923"/>
            <a:ext cx="6705600" cy="774571"/>
          </a:xfrm>
          <a:prstGeom prst="rect">
            <a:avLst/>
          </a:prstGeom>
        </p:spPr>
        <p:txBody>
          <a:bodyPr vert="horz" wrap="square" lIns="0" tIns="279400" rIns="0" bIns="0" rtlCol="0">
            <a:spAutoFit/>
          </a:bodyPr>
          <a:lstStyle/>
          <a:p>
            <a:pPr marL="12066">
              <a:lnSpc>
                <a:spcPct val="100000"/>
              </a:lnSpc>
              <a:spcBef>
                <a:spcPts val="2200"/>
              </a:spcBef>
              <a:tabLst>
                <a:tab pos="435609" algn="l"/>
              </a:tabLst>
            </a:pPr>
            <a:r>
              <a:rPr lang="tr-TR" sz="3200" spc="-5" dirty="0">
                <a:latin typeface="Calibri"/>
                <a:cs typeface="Calibri"/>
              </a:rPr>
              <a:t>9) E</a:t>
            </a:r>
            <a:r>
              <a:rPr sz="3200" spc="-5" dirty="0">
                <a:latin typeface="Calibri"/>
                <a:cs typeface="Calibri"/>
              </a:rPr>
              <a:t>le</a:t>
            </a:r>
            <a:r>
              <a:rPr lang="tr-TR" sz="3200" spc="-5" dirty="0">
                <a:latin typeface="Calibri"/>
                <a:cs typeface="Calibri"/>
              </a:rPr>
              <a:t>ktrik güvenliği</a:t>
            </a:r>
            <a:endParaRPr sz="32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125566" y="4058920"/>
            <a:ext cx="2446433" cy="23977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867400" y="3657600"/>
            <a:ext cx="2819400" cy="2971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object 3"/>
          <p:cNvSpPr txBox="1">
            <a:spLocks noGrp="1"/>
          </p:cNvSpPr>
          <p:nvPr>
            <p:ph idx="1"/>
          </p:nvPr>
        </p:nvSpPr>
        <p:spPr>
          <a:xfrm>
            <a:off x="587374" y="1340923"/>
            <a:ext cx="7969250" cy="3175228"/>
          </a:xfrm>
          <a:prstGeom prst="rect">
            <a:avLst/>
          </a:prstGeom>
        </p:spPr>
        <p:txBody>
          <a:bodyPr vert="horz" wrap="square" lIns="0" tIns="279400" rIns="0" bIns="0" rtlCol="0">
            <a:spAutoFit/>
          </a:bodyPr>
          <a:lstStyle/>
          <a:p>
            <a:pPr marL="52705">
              <a:lnSpc>
                <a:spcPct val="100000"/>
              </a:lnSpc>
              <a:spcBef>
                <a:spcPts val="2200"/>
              </a:spcBef>
            </a:pPr>
            <a:r>
              <a:rPr spc="-5" dirty="0"/>
              <a:t>10- </a:t>
            </a:r>
            <a:r>
              <a:rPr lang="tr-TR" spc="-5" dirty="0"/>
              <a:t>Kimyasal Güvenliği </a:t>
            </a:r>
          </a:p>
          <a:p>
            <a:pPr marL="52705">
              <a:lnSpc>
                <a:spcPct val="100000"/>
              </a:lnSpc>
              <a:spcBef>
                <a:spcPts val="2200"/>
              </a:spcBef>
            </a:pPr>
            <a:r>
              <a:rPr lang="tr-TR" sz="2400" spc="-5" dirty="0"/>
              <a:t>Dokunma, koklama, tatma</a:t>
            </a:r>
          </a:p>
          <a:p>
            <a:pPr marL="52705">
              <a:lnSpc>
                <a:spcPct val="100000"/>
              </a:lnSpc>
              <a:spcBef>
                <a:spcPts val="2200"/>
              </a:spcBef>
            </a:pPr>
            <a:r>
              <a:rPr lang="tr-TR" sz="2400" spc="-5" dirty="0"/>
              <a:t>Sakın kimyasalları karıştırma</a:t>
            </a:r>
          </a:p>
          <a:p>
            <a:pPr marL="52705">
              <a:lnSpc>
                <a:spcPct val="100000"/>
              </a:lnSpc>
              <a:spcBef>
                <a:spcPts val="2200"/>
              </a:spcBef>
            </a:pPr>
            <a:r>
              <a:rPr lang="tr-TR" sz="2400" dirty="0"/>
              <a:t>Kimyasal kapaklarını açık tutma </a:t>
            </a:r>
            <a:endParaRPr sz="2400" dirty="0"/>
          </a:p>
          <a:p>
            <a:pPr marL="165100">
              <a:lnSpc>
                <a:spcPct val="100000"/>
              </a:lnSpc>
              <a:spcBef>
                <a:spcPts val="575"/>
              </a:spcBef>
            </a:pPr>
            <a:endParaRPr sz="2400" dirty="0"/>
          </a:p>
        </p:txBody>
      </p:sp>
      <p:sp>
        <p:nvSpPr>
          <p:cNvPr id="4" name="object 4"/>
          <p:cNvSpPr/>
          <p:nvPr/>
        </p:nvSpPr>
        <p:spPr>
          <a:xfrm>
            <a:off x="5910071" y="4114800"/>
            <a:ext cx="2857500" cy="21457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16712" y="1610309"/>
            <a:ext cx="793115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74955" marR="5080" indent="-26289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Calibri"/>
                <a:cs typeface="Calibri"/>
              </a:rPr>
              <a:t>1</a:t>
            </a:r>
            <a:r>
              <a:rPr lang="tr-TR" sz="2800" spc="-5" dirty="0">
                <a:latin typeface="Calibri"/>
                <a:cs typeface="Calibri"/>
              </a:rPr>
              <a:t>1</a:t>
            </a:r>
            <a:r>
              <a:rPr sz="2800" spc="-5" dirty="0">
                <a:latin typeface="Calibri"/>
                <a:cs typeface="Calibri"/>
              </a:rPr>
              <a:t>- </a:t>
            </a:r>
            <a:r>
              <a:rPr lang="tr-TR" sz="2800" spc="-5" dirty="0">
                <a:latin typeface="Calibri"/>
                <a:cs typeface="Calibri"/>
              </a:rPr>
              <a:t>Labda şaka olmaz…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43000" y="3048000"/>
            <a:ext cx="3226307" cy="33421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809744" y="2057400"/>
            <a:ext cx="4029455" cy="4495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5940" y="1613357"/>
            <a:ext cx="8025130" cy="87524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355600" marR="5080" indent="-343535">
              <a:lnSpc>
                <a:spcPts val="3340"/>
              </a:lnSpc>
              <a:spcBef>
                <a:spcPts val="225"/>
              </a:spcBef>
            </a:pPr>
            <a:r>
              <a:rPr sz="2800" spc="-10" dirty="0">
                <a:latin typeface="Arial"/>
                <a:cs typeface="Arial"/>
              </a:rPr>
              <a:t>1</a:t>
            </a:r>
            <a:r>
              <a:rPr lang="tr-TR" sz="2800" spc="-10" dirty="0">
                <a:latin typeface="Calibri"/>
                <a:cs typeface="Calibri"/>
              </a:rPr>
              <a:t>2</a:t>
            </a:r>
            <a:r>
              <a:rPr sz="2800" spc="-10" dirty="0">
                <a:latin typeface="Calibri"/>
                <a:cs typeface="Calibri"/>
              </a:rPr>
              <a:t>-</a:t>
            </a:r>
            <a:r>
              <a:rPr lang="tr-TR" sz="2800" spc="-10" dirty="0">
                <a:latin typeface="Calibri"/>
                <a:cs typeface="Calibri"/>
              </a:rPr>
              <a:t>Bench üzerinde defter ve kalem dışında bir eşya olmaz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971800" y="3124200"/>
            <a:ext cx="4953000" cy="30190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16712" y="1660601"/>
            <a:ext cx="7954009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Calibri"/>
                <a:cs typeface="Calibri"/>
              </a:rPr>
              <a:t>1</a:t>
            </a:r>
            <a:r>
              <a:rPr lang="tr-TR" sz="2400" spc="-5" dirty="0">
                <a:latin typeface="Calibri"/>
                <a:cs typeface="Calibri"/>
              </a:rPr>
              <a:t>3</a:t>
            </a:r>
            <a:r>
              <a:rPr sz="2400" spc="-5" dirty="0">
                <a:latin typeface="Calibri"/>
                <a:cs typeface="Calibri"/>
              </a:rPr>
              <a:t>-</a:t>
            </a:r>
            <a:r>
              <a:rPr lang="tr-TR" sz="2400" spc="-5" dirty="0">
                <a:latin typeface="Calibri"/>
                <a:cs typeface="Calibri"/>
              </a:rPr>
              <a:t>Çalışmaya başlamadan önce benchleri  dezenfektan ile temizle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34000" y="3733800"/>
            <a:ext cx="3643884" cy="27340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85800" y="3733800"/>
            <a:ext cx="3657600" cy="26868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2140" y="1709369"/>
            <a:ext cx="7720330" cy="8739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1644650" algn="l"/>
                <a:tab pos="2157095" algn="l"/>
                <a:tab pos="3783329" algn="l"/>
                <a:tab pos="4338320" algn="l"/>
                <a:tab pos="5499735" algn="l"/>
                <a:tab pos="6306185" algn="l"/>
                <a:tab pos="7406640" algn="l"/>
              </a:tabLst>
            </a:pPr>
            <a:r>
              <a:rPr lang="tr-TR" sz="2800" spc="-50" dirty="0">
                <a:latin typeface="Calibri"/>
                <a:cs typeface="Calibri"/>
              </a:rPr>
              <a:t>Kazayı, kırılmayı, lab sorumluna hemen bildir, saklama!!!!!!!!!!!!</a:t>
            </a:r>
            <a:r>
              <a:rPr sz="2800" dirty="0">
                <a:latin typeface="Calibri"/>
                <a:cs typeface="Calibri"/>
              </a:rPr>
              <a:t>	</a:t>
            </a:r>
          </a:p>
        </p:txBody>
      </p:sp>
      <p:sp>
        <p:nvSpPr>
          <p:cNvPr id="3" name="object 3"/>
          <p:cNvSpPr/>
          <p:nvPr/>
        </p:nvSpPr>
        <p:spPr>
          <a:xfrm>
            <a:off x="762000" y="3352800"/>
            <a:ext cx="3810000" cy="26106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105400" y="3352800"/>
            <a:ext cx="3733800" cy="2590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43000" y="278768"/>
            <a:ext cx="7341679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Lab </a:t>
            </a:r>
            <a:r>
              <a:rPr lang="tr-TR" dirty="0"/>
              <a:t>Güvenlik Ekipmanları</a:t>
            </a:r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535940" y="1607261"/>
            <a:ext cx="2693035" cy="998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lang="tr-TR" sz="3200" spc="-25" dirty="0">
                <a:latin typeface="Calibri"/>
                <a:cs typeface="Calibri"/>
              </a:rPr>
              <a:t>Güvenlik Duşları</a:t>
            </a:r>
            <a:endParaRPr sz="32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3949065"/>
            <a:ext cx="188468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lang="tr-TR" sz="3200" spc="-40" dirty="0">
                <a:latin typeface="Calibri"/>
                <a:cs typeface="Calibri"/>
              </a:rPr>
              <a:t>Göz duşu</a:t>
            </a:r>
            <a:endParaRPr sz="3200" dirty="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010400" y="1524000"/>
            <a:ext cx="1752600" cy="167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105400" y="1523999"/>
            <a:ext cx="1828800" cy="16703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876800" y="3838955"/>
            <a:ext cx="1905000" cy="11140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010400" y="3886200"/>
            <a:ext cx="1905000" cy="990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2133600" y="914400"/>
            <a:ext cx="4724400" cy="548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5940" y="2193163"/>
            <a:ext cx="2308860" cy="998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lang="tr-TR" sz="3200" spc="-15" dirty="0">
                <a:latin typeface="Calibri"/>
                <a:cs typeface="Calibri"/>
              </a:rPr>
              <a:t>Yangın koruyucu </a:t>
            </a:r>
            <a:endParaRPr sz="32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5119878"/>
            <a:ext cx="311023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lang="tr-TR" sz="3200" spc="-15" dirty="0">
                <a:latin typeface="Calibri"/>
                <a:cs typeface="Calibri"/>
              </a:rPr>
              <a:t>Tüp</a:t>
            </a:r>
            <a:endParaRPr sz="3200" dirty="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495800" y="1524000"/>
            <a:ext cx="2286000" cy="1752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162800" y="1453896"/>
            <a:ext cx="1726692" cy="18989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934200" y="4495800"/>
            <a:ext cx="1828800" cy="1676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230367" y="4495800"/>
            <a:ext cx="1475232" cy="1676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14779" y="1250441"/>
            <a:ext cx="5313045" cy="0"/>
          </a:xfrm>
          <a:custGeom>
            <a:avLst/>
            <a:gdLst/>
            <a:ahLst/>
            <a:cxnLst/>
            <a:rect l="l" t="t" r="r" b="b"/>
            <a:pathLst>
              <a:path w="5313045">
                <a:moveTo>
                  <a:pt x="0" y="0"/>
                </a:moveTo>
                <a:lnTo>
                  <a:pt x="5312664" y="0"/>
                </a:lnTo>
              </a:path>
            </a:pathLst>
          </a:custGeom>
          <a:ln w="594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89431" y="589533"/>
            <a:ext cx="7592569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Lab</a:t>
            </a:r>
            <a:r>
              <a:rPr lang="tr-TR" dirty="0"/>
              <a:t> Güvenlik Sembolleri </a:t>
            </a:r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789431" y="2161032"/>
            <a:ext cx="7973568" cy="43159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501523"/>
            <a:ext cx="5841365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/>
              <a:t>Bi</a:t>
            </a:r>
            <a:r>
              <a:rPr lang="tr-TR" sz="4000" spc="-5" dirty="0"/>
              <a:t>y</a:t>
            </a:r>
            <a:r>
              <a:rPr sz="4000" spc="-5" dirty="0" err="1"/>
              <a:t>olo</a:t>
            </a:r>
            <a:r>
              <a:rPr lang="tr-TR" sz="4000" spc="-5" dirty="0"/>
              <a:t>jik Güvenlik Düzeyleri</a:t>
            </a:r>
            <a:endParaRPr sz="4000" dirty="0"/>
          </a:p>
        </p:txBody>
      </p:sp>
      <p:sp>
        <p:nvSpPr>
          <p:cNvPr id="3" name="object 3"/>
          <p:cNvSpPr txBox="1"/>
          <p:nvPr/>
        </p:nvSpPr>
        <p:spPr>
          <a:xfrm>
            <a:off x="917244" y="2522829"/>
            <a:ext cx="1341120" cy="2367280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marL="527685" indent="-515620">
              <a:lnSpc>
                <a:spcPct val="100000"/>
              </a:lnSpc>
              <a:spcBef>
                <a:spcPts val="869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3200" b="1" dirty="0">
                <a:latin typeface="Calibri"/>
                <a:cs typeface="Calibri"/>
              </a:rPr>
              <a:t>BSL1</a:t>
            </a:r>
            <a:endParaRPr sz="3200">
              <a:latin typeface="Calibri"/>
              <a:cs typeface="Calibri"/>
            </a:endParaRPr>
          </a:p>
          <a:p>
            <a:pPr marL="527685" indent="-515620">
              <a:lnSpc>
                <a:spcPct val="100000"/>
              </a:lnSpc>
              <a:spcBef>
                <a:spcPts val="770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3200" b="1" dirty="0">
                <a:latin typeface="Calibri"/>
                <a:cs typeface="Calibri"/>
              </a:rPr>
              <a:t>BSL2</a:t>
            </a:r>
            <a:endParaRPr sz="3200">
              <a:latin typeface="Calibri"/>
              <a:cs typeface="Calibri"/>
            </a:endParaRPr>
          </a:p>
          <a:p>
            <a:pPr marL="527685" indent="-515620">
              <a:lnSpc>
                <a:spcPct val="100000"/>
              </a:lnSpc>
              <a:spcBef>
                <a:spcPts val="770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3200" b="1" dirty="0">
                <a:latin typeface="Calibri"/>
                <a:cs typeface="Calibri"/>
              </a:rPr>
              <a:t>BSL3</a:t>
            </a:r>
            <a:endParaRPr sz="3200">
              <a:latin typeface="Calibri"/>
              <a:cs typeface="Calibri"/>
            </a:endParaRPr>
          </a:p>
          <a:p>
            <a:pPr marL="527685" indent="-515620">
              <a:lnSpc>
                <a:spcPct val="100000"/>
              </a:lnSpc>
              <a:spcBef>
                <a:spcPts val="765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3200" b="1" dirty="0">
                <a:latin typeface="Calibri"/>
                <a:cs typeface="Calibri"/>
              </a:rPr>
              <a:t>BSL4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472684" y="2286000"/>
            <a:ext cx="2924251" cy="37246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255764" y="214884"/>
            <a:ext cx="1621535" cy="16139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6800" y="1219200"/>
            <a:ext cx="117729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latin typeface="Calibri"/>
                <a:cs typeface="Calibri"/>
              </a:rPr>
              <a:t>BS</a:t>
            </a:r>
            <a:r>
              <a:rPr sz="4000" spc="-10" dirty="0">
                <a:latin typeface="Calibri"/>
                <a:cs typeface="Calibri"/>
              </a:rPr>
              <a:t>L</a:t>
            </a:r>
            <a:r>
              <a:rPr sz="4000" spc="-5" dirty="0">
                <a:latin typeface="Calibri"/>
                <a:cs typeface="Calibri"/>
              </a:rPr>
              <a:t>-1</a:t>
            </a:r>
            <a:endParaRPr sz="40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3540" y="2098675"/>
            <a:ext cx="5507990" cy="223907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6285" marR="5080" indent="-28702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Arial"/>
                <a:cs typeface="Arial"/>
              </a:rPr>
              <a:t>– </a:t>
            </a:r>
            <a:r>
              <a:rPr lang="tr-TR" sz="2400" dirty="0">
                <a:latin typeface="Arial"/>
                <a:cs typeface="Arial"/>
              </a:rPr>
              <a:t>sağlıklı bireyin hasta olmasına sebep olmaz</a:t>
            </a:r>
            <a:endParaRPr sz="24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tr-TR" sz="3200" spc="-20" dirty="0">
                <a:latin typeface="Calibri"/>
                <a:cs typeface="Calibri"/>
              </a:rPr>
              <a:t>Ekipman</a:t>
            </a:r>
            <a:endParaRPr sz="3200" dirty="0">
              <a:latin typeface="Calibri"/>
              <a:cs typeface="Calibri"/>
            </a:endParaRPr>
          </a:p>
          <a:p>
            <a:pPr marL="756285" lvl="1" indent="-287020">
              <a:lnSpc>
                <a:spcPct val="100000"/>
              </a:lnSpc>
              <a:spcBef>
                <a:spcPts val="625"/>
              </a:spcBef>
              <a:buFont typeface="Arial"/>
              <a:buChar char="–"/>
              <a:tabLst>
                <a:tab pos="756920" algn="l"/>
              </a:tabLst>
            </a:pPr>
            <a:r>
              <a:rPr lang="tr-TR" sz="2400" dirty="0">
                <a:latin typeface="Calibri"/>
                <a:cs typeface="Calibri"/>
              </a:rPr>
              <a:t>Minimum ihtiyaçlar</a:t>
            </a:r>
            <a:endParaRPr sz="24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2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tr-TR" sz="2400" dirty="0">
                <a:latin typeface="Calibri"/>
                <a:cs typeface="Calibri"/>
              </a:rPr>
              <a:t>Açık </a:t>
            </a:r>
            <a:r>
              <a:rPr lang="tr-TR" sz="2400" dirty="0" err="1">
                <a:latin typeface="Calibri"/>
                <a:cs typeface="Calibri"/>
              </a:rPr>
              <a:t>lab</a:t>
            </a:r>
            <a:r>
              <a:rPr lang="tr-TR" sz="2400" dirty="0">
                <a:latin typeface="Calibri"/>
                <a:cs typeface="Calibri"/>
              </a:rPr>
              <a:t>. </a:t>
            </a:r>
            <a:r>
              <a:rPr lang="tr-TR" sz="2400" dirty="0" err="1">
                <a:latin typeface="Calibri"/>
                <a:cs typeface="Calibri"/>
              </a:rPr>
              <a:t>Bench’i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029200" y="2872739"/>
            <a:ext cx="3569207" cy="33756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40BFC70C-5E51-45DF-940B-C4E67B55A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4337749"/>
            <a:ext cx="2227390" cy="2520251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35628" y="679449"/>
            <a:ext cx="117729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latin typeface="Calibri"/>
                <a:cs typeface="Calibri"/>
              </a:rPr>
              <a:t>BS</a:t>
            </a:r>
            <a:r>
              <a:rPr sz="4000" spc="-10" dirty="0">
                <a:latin typeface="Calibri"/>
                <a:cs typeface="Calibri"/>
              </a:rPr>
              <a:t>L</a:t>
            </a:r>
            <a:r>
              <a:rPr sz="4000" spc="-5" dirty="0">
                <a:latin typeface="Calibri"/>
                <a:cs typeface="Calibri"/>
              </a:rPr>
              <a:t>-2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200" y="1541327"/>
            <a:ext cx="4933950" cy="2344873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756285" marR="5080" indent="-287020">
              <a:lnSpc>
                <a:spcPts val="2590"/>
              </a:lnSpc>
              <a:spcBef>
                <a:spcPts val="425"/>
              </a:spcBef>
            </a:pPr>
            <a:r>
              <a:rPr sz="2400" dirty="0">
                <a:latin typeface="Arial"/>
                <a:cs typeface="Arial"/>
              </a:rPr>
              <a:t>– </a:t>
            </a:r>
            <a:r>
              <a:rPr lang="tr-TR" sz="2400" dirty="0">
                <a:latin typeface="Arial"/>
                <a:cs typeface="Arial"/>
              </a:rPr>
              <a:t>Orta ve şiddetli düzeyde hastalığa sebep olabilir </a:t>
            </a:r>
          </a:p>
          <a:p>
            <a:pPr marL="756285" marR="5080" indent="-287020">
              <a:lnSpc>
                <a:spcPts val="2590"/>
              </a:lnSpc>
              <a:spcBef>
                <a:spcPts val="425"/>
              </a:spcBef>
            </a:pPr>
            <a:endParaRPr lang="tr-TR" sz="2400" spc="-5" dirty="0">
              <a:latin typeface="Calibri"/>
              <a:cs typeface="Calibri"/>
            </a:endParaRPr>
          </a:p>
          <a:p>
            <a:pPr marL="756285" marR="5080" indent="-287020">
              <a:lnSpc>
                <a:spcPts val="2590"/>
              </a:lnSpc>
              <a:spcBef>
                <a:spcPts val="425"/>
              </a:spcBef>
            </a:pPr>
            <a:r>
              <a:rPr lang="tr-TR" sz="2400" spc="-5" dirty="0">
                <a:latin typeface="Calibri"/>
                <a:cs typeface="Calibri"/>
              </a:rPr>
              <a:t>Biyolojik Güvenlik Kabini</a:t>
            </a:r>
          </a:p>
          <a:p>
            <a:pPr marL="756285" marR="5080" indent="-287020">
              <a:lnSpc>
                <a:spcPts val="2590"/>
              </a:lnSpc>
              <a:spcBef>
                <a:spcPts val="425"/>
              </a:spcBef>
            </a:pPr>
            <a:r>
              <a:rPr lang="tr-TR" sz="2400" spc="-5" dirty="0">
                <a:latin typeface="Calibri"/>
                <a:cs typeface="Calibri"/>
              </a:rPr>
              <a:t>Kişisel koruyucu ekipman</a:t>
            </a:r>
          </a:p>
          <a:p>
            <a:pPr marL="355600" indent="-342900">
              <a:lnSpc>
                <a:spcPct val="100000"/>
              </a:lnSpc>
              <a:spcBef>
                <a:spcPts val="2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endParaRPr lang="tr-TR" sz="2800" spc="-15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791200" y="2286000"/>
            <a:ext cx="3200400" cy="41788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431236BE-949E-4F8F-AB69-3D31CB3DE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172" y="3505200"/>
            <a:ext cx="4229227" cy="317192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16273" y="488949"/>
            <a:ext cx="117792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latin typeface="Calibri"/>
                <a:cs typeface="Calibri"/>
              </a:rPr>
              <a:t>BSL-3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200" y="1288592"/>
            <a:ext cx="4592320" cy="3083536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756285" marR="450850" indent="-287020">
              <a:lnSpc>
                <a:spcPts val="2590"/>
              </a:lnSpc>
              <a:spcBef>
                <a:spcPts val="425"/>
              </a:spcBef>
            </a:pPr>
            <a:r>
              <a:rPr sz="2400" dirty="0">
                <a:latin typeface="Arial"/>
                <a:cs typeface="Arial"/>
              </a:rPr>
              <a:t>– </a:t>
            </a:r>
            <a:r>
              <a:rPr lang="tr-TR" sz="2400" dirty="0">
                <a:latin typeface="Arial"/>
                <a:cs typeface="Arial"/>
              </a:rPr>
              <a:t>ciddi ve potansiyel olarak ölümcül hastalıklara sebep olabilir </a:t>
            </a:r>
            <a:endParaRPr sz="24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2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endParaRPr lang="tr-TR" sz="2800" spc="-15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2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tr-TR" sz="2800" spc="-15" dirty="0">
                <a:latin typeface="Calibri"/>
                <a:cs typeface="Calibri"/>
              </a:rPr>
              <a:t>Bina</a:t>
            </a:r>
            <a:endParaRPr sz="2800" dirty="0">
              <a:latin typeface="Calibri"/>
              <a:cs typeface="Calibri"/>
            </a:endParaRPr>
          </a:p>
          <a:p>
            <a:pPr marL="756285" marR="81915" lvl="1" indent="-287020">
              <a:lnSpc>
                <a:spcPts val="2590"/>
              </a:lnSpc>
              <a:spcBef>
                <a:spcPts val="650"/>
              </a:spcBef>
              <a:buFont typeface="Arial"/>
              <a:buChar char="–"/>
              <a:tabLst>
                <a:tab pos="756920" algn="l"/>
                <a:tab pos="2192655" algn="l"/>
              </a:tabLst>
            </a:pPr>
            <a:r>
              <a:rPr lang="tr-TR" sz="2400" spc="-5" dirty="0">
                <a:latin typeface="Calibri"/>
                <a:cs typeface="Calibri"/>
              </a:rPr>
              <a:t>Kendi kendine kapanır çift kapılı </a:t>
            </a:r>
            <a:r>
              <a:rPr lang="tr-TR" sz="2400" spc="-5" dirty="0" err="1">
                <a:latin typeface="Calibri"/>
                <a:cs typeface="Calibri"/>
              </a:rPr>
              <a:t>lab</a:t>
            </a:r>
            <a:r>
              <a:rPr lang="tr-TR" sz="2400" spc="-5" dirty="0">
                <a:latin typeface="Calibri"/>
                <a:cs typeface="Calibri"/>
              </a:rPr>
              <a:t> sistemi, tek geçişli negatif hava akımı 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257800" y="2119883"/>
            <a:ext cx="3657600" cy="40523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1BB02117-311D-4BD8-8451-524EB7AFE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4454983"/>
            <a:ext cx="3962400" cy="222885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ADFA7A1-AB12-4395-B2D9-52BEA1185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6F81321-22F7-4F95-BE30-C349E4FCE0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0E465D26-0587-43E5-A7F3-D15414B73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4856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16273" y="488949"/>
            <a:ext cx="117792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latin typeface="Calibri"/>
                <a:cs typeface="Calibri"/>
              </a:rPr>
              <a:t>BSL-4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9740" y="1854835"/>
            <a:ext cx="4023995" cy="4105547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756285" marR="167005" indent="-287020">
              <a:lnSpc>
                <a:spcPct val="98200"/>
              </a:lnSpc>
              <a:spcBef>
                <a:spcPts val="140"/>
              </a:spcBef>
              <a:tabLst>
                <a:tab pos="756285" algn="l"/>
              </a:tabLst>
            </a:pPr>
            <a:r>
              <a:rPr sz="2200" spc="-5" dirty="0">
                <a:latin typeface="Arial"/>
                <a:cs typeface="Arial"/>
              </a:rPr>
              <a:t>–	</a:t>
            </a:r>
            <a:r>
              <a:rPr lang="tr-TR" sz="2200" spc="-5" dirty="0">
                <a:latin typeface="Arial"/>
                <a:cs typeface="Arial"/>
              </a:rPr>
              <a:t>İnsan ve hayvanlarda hastalığa sebep olabilecek yüksek risk </a:t>
            </a:r>
            <a:endParaRPr sz="2200" dirty="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spcBef>
                <a:spcPts val="28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600" spc="-15" dirty="0">
                <a:latin typeface="Calibri"/>
                <a:cs typeface="Calibri"/>
              </a:rPr>
              <a:t>Safety</a:t>
            </a:r>
            <a:r>
              <a:rPr sz="2600" spc="-3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equipment</a:t>
            </a:r>
            <a:endParaRPr sz="2600" dirty="0">
              <a:latin typeface="Calibri"/>
              <a:cs typeface="Calibri"/>
            </a:endParaRPr>
          </a:p>
          <a:p>
            <a:pPr marL="756285" lvl="1" indent="-287020">
              <a:lnSpc>
                <a:spcPct val="100000"/>
              </a:lnSpc>
              <a:spcBef>
                <a:spcPts val="295"/>
              </a:spcBef>
              <a:buFont typeface="Arial"/>
              <a:buChar char="–"/>
              <a:tabLst>
                <a:tab pos="756285" algn="l"/>
                <a:tab pos="756920" algn="l"/>
              </a:tabLst>
            </a:pPr>
            <a:r>
              <a:rPr lang="tr-TR" sz="2200" spc="-5" dirty="0">
                <a:latin typeface="Calibri"/>
                <a:cs typeface="Calibri"/>
              </a:rPr>
              <a:t>Biyolojik güvenlik kabini</a:t>
            </a:r>
            <a:endParaRPr sz="2200" dirty="0">
              <a:latin typeface="Calibri"/>
              <a:cs typeface="Calibri"/>
            </a:endParaRPr>
          </a:p>
          <a:p>
            <a:pPr marL="756285" marR="138430" lvl="1" indent="-287020">
              <a:lnSpc>
                <a:spcPts val="2380"/>
              </a:lnSpc>
              <a:spcBef>
                <a:spcPts val="560"/>
              </a:spcBef>
              <a:buFont typeface="Arial"/>
              <a:buChar char="–"/>
              <a:tabLst>
                <a:tab pos="756285" algn="l"/>
                <a:tab pos="756920" algn="l"/>
              </a:tabLst>
            </a:pPr>
            <a:r>
              <a:rPr lang="tr-TR" sz="2200" spc="-10" dirty="0">
                <a:latin typeface="Calibri"/>
                <a:cs typeface="Calibri"/>
              </a:rPr>
              <a:t>Pozitif basınçlı kıyafet</a:t>
            </a:r>
            <a:endParaRPr sz="2200" dirty="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spcBef>
                <a:spcPts val="24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600" spc="-5" dirty="0">
                <a:latin typeface="Calibri"/>
                <a:cs typeface="Calibri"/>
              </a:rPr>
              <a:t>Facilities</a:t>
            </a:r>
            <a:endParaRPr sz="2600" dirty="0">
              <a:latin typeface="Calibri"/>
              <a:cs typeface="Calibri"/>
            </a:endParaRPr>
          </a:p>
          <a:p>
            <a:pPr marL="756285" marR="5080" lvl="1" indent="-287020">
              <a:lnSpc>
                <a:spcPts val="2380"/>
              </a:lnSpc>
              <a:spcBef>
                <a:spcPts val="590"/>
              </a:spcBef>
              <a:buFont typeface="Arial"/>
              <a:buChar char="–"/>
              <a:tabLst>
                <a:tab pos="756285" algn="l"/>
                <a:tab pos="756920" algn="l"/>
              </a:tabLst>
            </a:pPr>
            <a:r>
              <a:rPr lang="tr-TR" sz="2400" dirty="0"/>
              <a:t>Duşlu çıkış birlikte pozitif basınçlı </a:t>
            </a:r>
          </a:p>
          <a:p>
            <a:pPr marL="756285" marR="5080" lvl="1" indent="-287020">
              <a:lnSpc>
                <a:spcPts val="2380"/>
              </a:lnSpc>
              <a:spcBef>
                <a:spcPts val="590"/>
              </a:spcBef>
              <a:buFont typeface="Arial"/>
              <a:buChar char="–"/>
              <a:tabLst>
                <a:tab pos="756285" algn="l"/>
                <a:tab pos="756920" algn="l"/>
              </a:tabLst>
            </a:pPr>
            <a:r>
              <a:rPr lang="tr-TR" sz="2400" dirty="0"/>
              <a:t> Özel atık sistemi </a:t>
            </a:r>
          </a:p>
          <a:p>
            <a:pPr marL="756285" marR="5080" lvl="1" indent="-287020">
              <a:lnSpc>
                <a:spcPts val="2380"/>
              </a:lnSpc>
              <a:spcBef>
                <a:spcPts val="590"/>
              </a:spcBef>
              <a:buFont typeface="Arial"/>
              <a:buChar char="–"/>
              <a:tabLst>
                <a:tab pos="756285" algn="l"/>
                <a:tab pos="756920" algn="l"/>
              </a:tabLst>
            </a:pPr>
            <a:r>
              <a:rPr lang="tr-TR" sz="2400" dirty="0"/>
              <a:t>özel koruyucu giysi</a:t>
            </a:r>
            <a:endParaRPr sz="22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029200" y="1981200"/>
            <a:ext cx="3800855" cy="4572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BBFEB30-3E5D-41FC-9C45-99A7D8238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355D932-51A0-48B9-AC6B-EB3A7E9113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A795B02B-9AA1-4A02-A64D-A2E0A6116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43000"/>
            <a:ext cx="7143750" cy="401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3094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5C492D54-62E1-44CC-8234-ADBE98295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81000"/>
            <a:ext cx="7391400" cy="3603881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124A4BB6-0973-427C-A9BD-1453539CD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3581400"/>
            <a:ext cx="4762500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347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-685800" y="838200"/>
            <a:ext cx="4536185" cy="6965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4604">
              <a:lnSpc>
                <a:spcPct val="100000"/>
              </a:lnSpc>
              <a:spcBef>
                <a:spcPts val="105"/>
              </a:spcBef>
            </a:pPr>
            <a:r>
              <a:rPr lang="tr-TR" dirty="0"/>
              <a:t>Kurallar</a:t>
            </a:r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535940" y="1607261"/>
            <a:ext cx="5560060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20" dirty="0">
                <a:latin typeface="Calibri"/>
                <a:cs typeface="Calibri"/>
              </a:rPr>
              <a:t>1-</a:t>
            </a:r>
            <a:r>
              <a:rPr lang="tr-TR" sz="3200" spc="-20" dirty="0">
                <a:latin typeface="Calibri"/>
                <a:cs typeface="Calibri"/>
              </a:rPr>
              <a:t>Koruyucu kıyafetler giyilmeli </a:t>
            </a:r>
            <a:endParaRPr sz="32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38200" y="2438400"/>
            <a:ext cx="5334000" cy="3810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527800" y="2438400"/>
            <a:ext cx="2387600" cy="3733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3202A6F1-E47A-4260-9804-509FFBED2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371"/>
            <a:ext cx="9144000" cy="514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9391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7331E8F2-6A2F-4F20-BB05-BAB68E7D8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9835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9A9F00AB-CA2F-45BA-B5C6-68B7C35B8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685800"/>
            <a:ext cx="4038600" cy="5682216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FA1F1924-2F07-4D56-8AD5-3E1E803D3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2057400"/>
            <a:ext cx="5587009" cy="335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048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794233" y="1981200"/>
            <a:ext cx="3489325" cy="24897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27685" indent="-515620" algn="just">
              <a:lnSpc>
                <a:spcPct val="100000"/>
              </a:lnSpc>
              <a:spcBef>
                <a:spcPts val="95"/>
              </a:spcBef>
              <a:buFont typeface="Courier New"/>
              <a:buChar char="o"/>
              <a:tabLst>
                <a:tab pos="528320" algn="l"/>
              </a:tabLst>
            </a:pPr>
            <a:r>
              <a:rPr lang="tr-TR" sz="2800" spc="-10" dirty="0">
                <a:solidFill>
                  <a:srgbClr val="FF0000"/>
                </a:solidFill>
                <a:latin typeface="Calibri"/>
                <a:cs typeface="Calibri"/>
              </a:rPr>
              <a:t>Eldiven</a:t>
            </a:r>
            <a:endParaRPr sz="2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har char="o"/>
            </a:pPr>
            <a:endParaRPr sz="3850" dirty="0">
              <a:latin typeface="Calibri"/>
              <a:cs typeface="Calibri"/>
            </a:endParaRPr>
          </a:p>
          <a:p>
            <a:pPr marL="527685" marR="1057275" indent="-515620">
              <a:lnSpc>
                <a:spcPct val="100000"/>
              </a:lnSpc>
              <a:buFont typeface="Courier New"/>
              <a:buChar char="o"/>
              <a:tabLst>
                <a:tab pos="528320" algn="l"/>
              </a:tabLst>
            </a:pPr>
            <a:r>
              <a:rPr sz="2800" spc="-10" dirty="0">
                <a:solidFill>
                  <a:srgbClr val="FF0000"/>
                </a:solidFill>
                <a:latin typeface="Calibri"/>
                <a:cs typeface="Calibri"/>
              </a:rPr>
              <a:t>Lab</a:t>
            </a:r>
            <a:r>
              <a:rPr lang="tr-TR" sz="2800" spc="-10" dirty="0">
                <a:solidFill>
                  <a:srgbClr val="FF0000"/>
                </a:solidFill>
                <a:latin typeface="Calibri"/>
                <a:cs typeface="Calibri"/>
              </a:rPr>
              <a:t> önlüğü</a:t>
            </a:r>
          </a:p>
          <a:p>
            <a:pPr marL="527685" marR="1057275" indent="-515620">
              <a:lnSpc>
                <a:spcPct val="100000"/>
              </a:lnSpc>
              <a:buFont typeface="Courier New"/>
              <a:buChar char="o"/>
              <a:tabLst>
                <a:tab pos="528320" algn="l"/>
              </a:tabLst>
            </a:pPr>
            <a:endParaRPr sz="3850" dirty="0">
              <a:latin typeface="Calibri"/>
              <a:cs typeface="Calibri"/>
            </a:endParaRPr>
          </a:p>
          <a:p>
            <a:pPr marL="527685" indent="-515620" algn="just">
              <a:lnSpc>
                <a:spcPct val="100000"/>
              </a:lnSpc>
              <a:buFont typeface="Courier New"/>
              <a:buChar char="o"/>
              <a:tabLst>
                <a:tab pos="528320" algn="l"/>
              </a:tabLst>
            </a:pPr>
            <a:r>
              <a:rPr lang="tr-TR" sz="2800" spc="-20" dirty="0">
                <a:latin typeface="Calibri"/>
                <a:cs typeface="Calibri"/>
              </a:rPr>
              <a:t>Gözlük-</a:t>
            </a:r>
            <a:r>
              <a:rPr sz="2800" spc="-5" dirty="0">
                <a:solidFill>
                  <a:srgbClr val="FF0000"/>
                </a:solidFill>
                <a:latin typeface="Calibri"/>
                <a:cs typeface="Calibri"/>
              </a:rPr>
              <a:t>goggles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948367" y="1252522"/>
            <a:ext cx="2903024" cy="27357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53328" y="1632964"/>
            <a:ext cx="2391155" cy="22235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053328" y="3919726"/>
            <a:ext cx="2721864" cy="29382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248400" y="4139275"/>
            <a:ext cx="2133600" cy="2362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4540" y="1762709"/>
            <a:ext cx="6982459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5" dirty="0">
                <a:latin typeface="Calibri"/>
                <a:cs typeface="Calibri"/>
              </a:rPr>
              <a:t>2-</a:t>
            </a:r>
            <a:r>
              <a:rPr lang="tr-TR" sz="2800" spc="-15" dirty="0">
                <a:latin typeface="Calibri"/>
                <a:cs typeface="Calibri"/>
              </a:rPr>
              <a:t>Açık ayakkabı giyilmez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87158" y="3157194"/>
            <a:ext cx="8956841" cy="2950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6324" y="3276600"/>
            <a:ext cx="8534400" cy="2438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5940" y="1620977"/>
            <a:ext cx="4587875" cy="262187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tr-TR" sz="3200" b="1" dirty="0">
                <a:latin typeface="Arial"/>
                <a:cs typeface="Arial"/>
              </a:rPr>
              <a:t>GİYİLMEZ</a:t>
            </a:r>
            <a:r>
              <a:rPr sz="3200" b="1" spc="-15" dirty="0">
                <a:latin typeface="Arial"/>
                <a:cs typeface="Arial"/>
              </a:rPr>
              <a:t>:</a:t>
            </a:r>
            <a:endParaRPr sz="3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4100" dirty="0">
              <a:latin typeface="Arial"/>
              <a:cs typeface="Arial"/>
            </a:endParaRPr>
          </a:p>
          <a:p>
            <a:pPr marL="756285" indent="-287020">
              <a:lnSpc>
                <a:spcPct val="100000"/>
              </a:lnSpc>
              <a:spcBef>
                <a:spcPts val="5"/>
              </a:spcBef>
              <a:buClr>
                <a:srgbClr val="1F487C"/>
              </a:buClr>
              <a:buChar char="•"/>
              <a:tabLst>
                <a:tab pos="756285" algn="l"/>
                <a:tab pos="756920" algn="l"/>
              </a:tabLst>
            </a:pPr>
            <a:r>
              <a:rPr lang="tr-TR" sz="2800" spc="-5" dirty="0">
                <a:latin typeface="Arial"/>
                <a:cs typeface="Arial"/>
              </a:rPr>
              <a:t>Takı</a:t>
            </a:r>
            <a:endParaRPr sz="2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1F487C"/>
              </a:buClr>
              <a:buFont typeface="Arial"/>
              <a:buChar char="•"/>
            </a:pPr>
            <a:endParaRPr sz="4050" dirty="0">
              <a:latin typeface="Arial"/>
              <a:cs typeface="Arial"/>
            </a:endParaRPr>
          </a:p>
          <a:p>
            <a:pPr marL="756285" indent="-287020">
              <a:lnSpc>
                <a:spcPct val="100000"/>
              </a:lnSpc>
              <a:buClr>
                <a:srgbClr val="1F487C"/>
              </a:buClr>
              <a:buChar char="•"/>
              <a:tabLst>
                <a:tab pos="756285" algn="l"/>
                <a:tab pos="756920" algn="l"/>
              </a:tabLst>
            </a:pPr>
            <a:r>
              <a:rPr lang="tr-TR" sz="2800" spc="-5" dirty="0">
                <a:latin typeface="Arial"/>
                <a:cs typeface="Arial"/>
              </a:rPr>
              <a:t>Çok Bol Kıyafet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648200" y="2062643"/>
            <a:ext cx="2209800" cy="13663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918200" y="4114800"/>
            <a:ext cx="1524000" cy="23307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Başlık 6">
            <a:extLst>
              <a:ext uri="{FF2B5EF4-FFF2-40B4-BE49-F238E27FC236}">
                <a16:creationId xmlns:a16="http://schemas.microsoft.com/office/drawing/2014/main" id="{A9BCB4EF-470E-4117-ACF0-8F77A85A5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382013"/>
            <a:ext cx="7376159" cy="8739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6515" marR="5080" indent="-44450">
              <a:lnSpc>
                <a:spcPct val="100000"/>
              </a:lnSpc>
              <a:spcBef>
                <a:spcPts val="95"/>
              </a:spcBef>
            </a:pPr>
            <a:r>
              <a:rPr sz="2800" spc="-20" dirty="0">
                <a:latin typeface="Calibri"/>
                <a:cs typeface="Calibri"/>
              </a:rPr>
              <a:t>3-</a:t>
            </a:r>
            <a:r>
              <a:rPr lang="tr-TR" sz="2800" spc="-20" dirty="0">
                <a:latin typeface="Calibri"/>
                <a:cs typeface="Calibri"/>
              </a:rPr>
              <a:t>eldiven takılmış iken kalem, cep telefonu, kapı kolu vb. dokunulmaz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522475" y="2817876"/>
            <a:ext cx="6167628" cy="37124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52600" y="2514600"/>
            <a:ext cx="1714500" cy="1714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3682" y="1649679"/>
            <a:ext cx="797433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27685" marR="5080" indent="-515620">
              <a:lnSpc>
                <a:spcPct val="100000"/>
              </a:lnSpc>
              <a:spcBef>
                <a:spcPts val="95"/>
              </a:spcBef>
            </a:pPr>
            <a:r>
              <a:rPr sz="2800" b="0" spc="-5" dirty="0">
                <a:latin typeface="Times New Roman"/>
                <a:cs typeface="Times New Roman"/>
              </a:rPr>
              <a:t>4-</a:t>
            </a:r>
            <a:r>
              <a:rPr lang="tr-TR" sz="2800" b="0" spc="-5" dirty="0">
                <a:latin typeface="Times New Roman"/>
                <a:cs typeface="Times New Roman"/>
              </a:rPr>
              <a:t>kullanılan materyaller ağza sokulmaz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562600" y="3352800"/>
            <a:ext cx="3474720" cy="2895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06577" y="914400"/>
            <a:ext cx="7511415" cy="8739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3535">
              <a:lnSpc>
                <a:spcPct val="100000"/>
              </a:lnSpc>
              <a:spcBef>
                <a:spcPts val="95"/>
              </a:spcBef>
            </a:pPr>
            <a:r>
              <a:rPr sz="2800" b="0" spc="-5" dirty="0">
                <a:latin typeface="Times New Roman"/>
                <a:cs typeface="Times New Roman"/>
              </a:rPr>
              <a:t>5-</a:t>
            </a:r>
            <a:r>
              <a:rPr lang="tr-TR" sz="2800" b="0" spc="-5" dirty="0">
                <a:latin typeface="Times New Roman"/>
                <a:cs typeface="Times New Roman"/>
              </a:rPr>
              <a:t>Bunzen beki kullanılırken, ekstra dikkat edilmelidir. 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800600" y="2362200"/>
            <a:ext cx="3517392" cy="3886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61012-analyzes-template-16x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161012-analyzes-template-16x9</Template>
  <TotalTime>186</TotalTime>
  <Words>256</Words>
  <Application>Microsoft Office PowerPoint</Application>
  <PresentationFormat>On-screen Show (4:3)</PresentationFormat>
  <Paragraphs>66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Courier New</vt:lpstr>
      <vt:lpstr>Times New Roman</vt:lpstr>
      <vt:lpstr>161012-analyzes-template-16x9</vt:lpstr>
      <vt:lpstr>Laboratuvar Güvenlik  </vt:lpstr>
      <vt:lpstr>PowerPoint Presentation</vt:lpstr>
      <vt:lpstr>Kurallar</vt:lpstr>
      <vt:lpstr>PowerPoint Presentation</vt:lpstr>
      <vt:lpstr>PowerPoint Presentation</vt:lpstr>
      <vt:lpstr>PowerPoint Presentation</vt:lpstr>
      <vt:lpstr>PowerPoint Presentation</vt:lpstr>
      <vt:lpstr>4-kullanılan materyaller ağza sokulmaz</vt:lpstr>
      <vt:lpstr>5-Bunzen beki kullanılırken, ekstra dikkat edilmelidir.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Lab Güvenlik Ekipmanları</vt:lpstr>
      <vt:lpstr>PowerPoint Presentation</vt:lpstr>
      <vt:lpstr>Lab Güvenlik Sembolleri </vt:lpstr>
      <vt:lpstr>Biyolojik Güvenlik Düzeyleri</vt:lpstr>
      <vt:lpstr>BSL-1</vt:lpstr>
      <vt:lpstr>BSL-2</vt:lpstr>
      <vt:lpstr>BSL-3</vt:lpstr>
      <vt:lpstr>PowerPoint Presentation</vt:lpstr>
      <vt:lpstr>BSL-4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 </cp:lastModifiedBy>
  <cp:revision>7</cp:revision>
  <dcterms:created xsi:type="dcterms:W3CDTF">2020-02-06T13:33:00Z</dcterms:created>
  <dcterms:modified xsi:type="dcterms:W3CDTF">2024-02-19T09:18:47Z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2015-10-21T00:00:00Z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2020-02-06T00:00:00Z</vt:filetime>
  </property>
</Properties>
</file>